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7" r:id="rId6"/>
    <p:sldId id="289" r:id="rId7"/>
    <p:sldId id="290" r:id="rId8"/>
    <p:sldId id="291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52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6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9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0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rs1322471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09/JPROC.2017.267599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8980" y="2744414"/>
            <a:ext cx="9144000" cy="3656386"/>
          </a:xfrm>
        </p:spPr>
        <p:txBody>
          <a:bodyPr lIns="0" tIns="0" rIns="0" bIns="0" anchor="t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IMAGE SCENE CLASSIFICATION USING CONVOLUTIONAL NEURAL NETWORK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2" y="1999122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446191" y="5184172"/>
            <a:ext cx="3789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Name: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Oluwatosin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Adeoye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b="1" dirty="0">
                <a:solidFill>
                  <a:schemeClr val="bg1"/>
                </a:solidFill>
                <a:latin typeface="+mj-lt"/>
              </a:rPr>
              <a:t>Student Number: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202249324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7"/>
    </mc:Choice>
    <mc:Fallback xmlns="">
      <p:transition spd="slow" advTm="39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4024" y="522898"/>
            <a:ext cx="373797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63029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4463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9572" y="1138626"/>
            <a:ext cx="7685423" cy="500951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Image recognition and Scene Classification are keystone tasks in computer vision. Scene classification plays a crucial role in various applications, including autonomous driving, content analysis, and surveillance. Scientists leverage the objects present in a scene to develop a deeper understanding of its structure. They believe that advancements and studies in image comprehension will have a direct influence on image classification research since the two tasks are interconnected.(</a:t>
            </a:r>
            <a:r>
              <a:rPr lang="en-US" sz="2400" b="1" dirty="0" err="1"/>
              <a:t>Soudy</a:t>
            </a:r>
            <a:r>
              <a:rPr lang="en-US" sz="2400" b="1" dirty="0"/>
              <a:t> et al., 2022)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EC5C7-069A-86B8-9883-0A16D645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024" y="4299489"/>
            <a:ext cx="2611495" cy="1740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6F6C7E-5F7F-1E51-50B3-C799D5B4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024" y="1526768"/>
            <a:ext cx="25146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4"/>
    </mc:Choice>
    <mc:Fallback xmlns="">
      <p:transition spd="slow" advTm="2362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4024" y="522898"/>
            <a:ext cx="373797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Works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4463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24916" y="4625549"/>
            <a:ext cx="11342168" cy="118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Soudy</a:t>
            </a:r>
            <a:r>
              <a:rPr lang="en-US" sz="2000" b="1" dirty="0"/>
              <a:t>, M., </a:t>
            </a:r>
            <a:r>
              <a:rPr lang="en-US" sz="2000" b="1" dirty="0" err="1"/>
              <a:t>Afify</a:t>
            </a:r>
            <a:r>
              <a:rPr lang="en-US" sz="2000" b="1" dirty="0"/>
              <a:t>, Y. &amp; </a:t>
            </a:r>
            <a:r>
              <a:rPr lang="en-US" sz="2000" b="1" dirty="0" err="1"/>
              <a:t>Badr</a:t>
            </a:r>
            <a:r>
              <a:rPr lang="en-US" sz="2000" b="1" dirty="0"/>
              <a:t>, N. (2022) </a:t>
            </a:r>
            <a:r>
              <a:rPr lang="en-US" sz="2000" b="1" dirty="0" err="1"/>
              <a:t>RepConv</a:t>
            </a:r>
            <a:r>
              <a:rPr lang="en-US" sz="2000" b="1" dirty="0"/>
              <a:t>: A novel architecture for image scene classification on Intel scenes dataset. International Journal of Intelligent Computing and Information Sciences, 0(0), 1–11. Available online: https://doi.org/10.21608/ijicis.2022.118834.1163.</a:t>
            </a:r>
          </a:p>
          <a:p>
            <a:pPr algn="ctr"/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FAE5D-7182-71FA-9EED-90AEE1CF8063}"/>
              </a:ext>
            </a:extLst>
          </p:cNvPr>
          <p:cNvSpPr txBox="1"/>
          <p:nvPr/>
        </p:nvSpPr>
        <p:spPr>
          <a:xfrm>
            <a:off x="329111" y="1047327"/>
            <a:ext cx="11342168" cy="1188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Chen, L., Li, S., Bai, Q., Yang, J., Jiang, S. &amp; Miao, Y. (2021) Review of Image Classification Algorithms Based on Convolutional Neural Networks. Remote Sensing, 13(22), 4712. Available online: </a:t>
            </a:r>
            <a:r>
              <a:rPr lang="en-US" sz="2000" b="1" dirty="0">
                <a:hlinkClick r:id="rId3"/>
              </a:rPr>
              <a:t>https://doi.org/10.3390/rs13224712</a:t>
            </a:r>
            <a:r>
              <a:rPr lang="en-US" sz="2000" b="1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9CAC6-8E20-51FF-ED73-6CED35F05A01}"/>
              </a:ext>
            </a:extLst>
          </p:cNvPr>
          <p:cNvSpPr txBox="1"/>
          <p:nvPr/>
        </p:nvSpPr>
        <p:spPr>
          <a:xfrm>
            <a:off x="329111" y="2762318"/>
            <a:ext cx="11342168" cy="118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Cheng, G., Han, J. &amp; Lu, X. (2017) Remote Sensing Image Scene Classification: Benchmark and State of the Art. Proceedings of the IEEE, 105(10), 1865–1883. Available online: </a:t>
            </a:r>
            <a:r>
              <a:rPr lang="en-US" sz="2000" b="1" dirty="0">
                <a:hlinkClick r:id="rId4"/>
              </a:rPr>
              <a:t>https://doi.org/10.1109/JPROC.2017.2675998</a:t>
            </a:r>
            <a:r>
              <a:rPr lang="en-US" sz="2000" b="1" dirty="0"/>
              <a:t>.</a:t>
            </a:r>
          </a:p>
          <a:p>
            <a:pPr algn="ctr"/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BB72E-0062-F70E-E644-479C265CFFAA}"/>
              </a:ext>
            </a:extLst>
          </p:cNvPr>
          <p:cNvSpPr txBox="1"/>
          <p:nvPr/>
        </p:nvSpPr>
        <p:spPr>
          <a:xfrm>
            <a:off x="424916" y="5834397"/>
            <a:ext cx="4427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Used Model: Convolutional Neural Network(CNN), </a:t>
            </a:r>
            <a:r>
              <a:rPr lang="en-US" sz="1100" b="1" i="1" dirty="0" err="1"/>
              <a:t>ResNet</a:t>
            </a:r>
            <a:r>
              <a:rPr lang="en-US" sz="1100" b="1" i="1" dirty="0"/>
              <a:t> 50, </a:t>
            </a:r>
            <a:r>
              <a:rPr lang="en-US" sz="1100" b="1" i="1" dirty="0" err="1"/>
              <a:t>ResNet</a:t>
            </a:r>
            <a:r>
              <a:rPr lang="en-US" sz="1100" b="1" i="1" dirty="0"/>
              <a:t> 101</a:t>
            </a:r>
            <a:endParaRPr lang="en-GB" sz="11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4E804-824B-84F4-2F54-55BDFBD66420}"/>
              </a:ext>
            </a:extLst>
          </p:cNvPr>
          <p:cNvSpPr txBox="1"/>
          <p:nvPr/>
        </p:nvSpPr>
        <p:spPr>
          <a:xfrm>
            <a:off x="228600" y="3950318"/>
            <a:ext cx="31133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Used Model: </a:t>
            </a:r>
            <a:r>
              <a:rPr lang="en-US" sz="1100" b="1" i="1" dirty="0" err="1"/>
              <a:t>AlexNet</a:t>
            </a:r>
            <a:r>
              <a:rPr lang="en-US" sz="1100" b="1" i="1" dirty="0"/>
              <a:t>, VGGNet-16, and </a:t>
            </a:r>
            <a:r>
              <a:rPr lang="en-US" sz="1100" b="1" i="1" dirty="0" err="1"/>
              <a:t>GoogLeNet</a:t>
            </a:r>
            <a:endParaRPr lang="en-GB" sz="11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9F1B2-05B4-3FD4-AC4A-A12C351004CF}"/>
              </a:ext>
            </a:extLst>
          </p:cNvPr>
          <p:cNvSpPr txBox="1"/>
          <p:nvPr/>
        </p:nvSpPr>
        <p:spPr>
          <a:xfrm>
            <a:off x="228600" y="2215159"/>
            <a:ext cx="5671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Used Model: Convolutional Neural Network(CNN), </a:t>
            </a:r>
            <a:r>
              <a:rPr lang="en-US" sz="1100" b="1" i="1" dirty="0" err="1"/>
              <a:t>ResNet</a:t>
            </a:r>
            <a:r>
              <a:rPr lang="en-US" sz="1100" b="1" i="1" dirty="0"/>
              <a:t> 50, </a:t>
            </a:r>
            <a:r>
              <a:rPr lang="en-US" sz="1100" b="1" i="1" dirty="0" err="1"/>
              <a:t>ResNet</a:t>
            </a:r>
            <a:r>
              <a:rPr lang="en-US" sz="1100" b="1" i="1" dirty="0"/>
              <a:t> 101, </a:t>
            </a:r>
            <a:r>
              <a:rPr lang="en-US" sz="1100" b="1" i="1" dirty="0" err="1"/>
              <a:t>AlexNet</a:t>
            </a:r>
            <a:r>
              <a:rPr lang="en-US" sz="1100" b="1" i="1" dirty="0"/>
              <a:t>, InceptionV1</a:t>
            </a:r>
            <a:endParaRPr lang="en-GB" sz="1100" b="1" i="1" dirty="0"/>
          </a:p>
        </p:txBody>
      </p:sp>
    </p:spTree>
    <p:extLst>
      <p:ext uri="{BB962C8B-B14F-4D97-AF65-F5344CB8AC3E}">
        <p14:creationId xmlns:p14="http://schemas.microsoft.com/office/powerpoint/2010/main" val="31586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87"/>
    </mc:Choice>
    <mc:Fallback xmlns="">
      <p:transition spd="slow" advTm="4528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4024" y="522898"/>
            <a:ext cx="373797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Aims and Objectives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4463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8600" y="3048752"/>
            <a:ext cx="11624094" cy="361874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b="1" dirty="0"/>
              <a:t>Objectives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sz="2600" b="1" dirty="0"/>
              <a:t>Achieve high accuracy in image scene classification and gain insights into the effectiveness of the custom-designed CNN architecture for scene classification.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sz="2600" b="1" dirty="0"/>
              <a:t>Perform a performance comparison with pretrained models, such as </a:t>
            </a:r>
            <a:r>
              <a:rPr lang="en-US" sz="2600" b="1" dirty="0" err="1"/>
              <a:t>VGGNet</a:t>
            </a:r>
            <a:r>
              <a:rPr lang="en-US" sz="2600" b="1" dirty="0"/>
              <a:t>, </a:t>
            </a:r>
            <a:r>
              <a:rPr lang="en-US" sz="2600" b="1" dirty="0" err="1"/>
              <a:t>ResNet</a:t>
            </a:r>
            <a:r>
              <a:rPr lang="en-US" sz="2600" b="1" dirty="0"/>
              <a:t> and  Inception, to assess the competitiveness of the proposed model and utilize pretrained models as baselines for performance evaluation.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FAE12-AA70-93DC-BCA8-37EC5AE91C98}"/>
              </a:ext>
            </a:extLst>
          </p:cNvPr>
          <p:cNvSpPr txBox="1"/>
          <p:nvPr/>
        </p:nvSpPr>
        <p:spPr>
          <a:xfrm>
            <a:off x="228600" y="966097"/>
            <a:ext cx="11624094" cy="181825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b="1" dirty="0"/>
              <a:t>Aim</a:t>
            </a:r>
          </a:p>
          <a:p>
            <a:pPr algn="ctr">
              <a:lnSpc>
                <a:spcPct val="150000"/>
              </a:lnSpc>
            </a:pPr>
            <a:r>
              <a:rPr lang="en-US" sz="2600" b="1" dirty="0"/>
              <a:t>The aim of this project is to develop an efficient and accurate image scene classification model using Convolutional Neural Networks (CNN). </a:t>
            </a:r>
          </a:p>
        </p:txBody>
      </p:sp>
    </p:spTree>
    <p:extLst>
      <p:ext uri="{BB962C8B-B14F-4D97-AF65-F5344CB8AC3E}">
        <p14:creationId xmlns:p14="http://schemas.microsoft.com/office/powerpoint/2010/main" val="357140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95"/>
    </mc:Choice>
    <mc:Fallback xmlns="">
      <p:transition spd="slow" advTm="436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4024" y="522898"/>
            <a:ext cx="373797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Methodology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4463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7120" y="966093"/>
            <a:ext cx="6750661" cy="529375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Dataset selection (Intel Image Dataset from Kaggle.com)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Data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CNN model architecture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Model training and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Comparison with pretrained models: (</a:t>
            </a:r>
            <a:r>
              <a:rPr lang="en-US" sz="2600" b="1" dirty="0" err="1"/>
              <a:t>VGGNet</a:t>
            </a:r>
            <a:r>
              <a:rPr lang="en-US" sz="2600" b="1" dirty="0"/>
              <a:t>, </a:t>
            </a:r>
            <a:r>
              <a:rPr lang="en-US" sz="2600" b="1" dirty="0" err="1"/>
              <a:t>ResNet</a:t>
            </a:r>
            <a:r>
              <a:rPr lang="en-US" sz="2600" b="1" dirty="0"/>
              <a:t>, and Inception)</a:t>
            </a:r>
          </a:p>
          <a:p>
            <a:endParaRPr lang="en-US" sz="2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1" dirty="0"/>
              <a:t>Fine-tuning and optimization</a:t>
            </a:r>
          </a:p>
        </p:txBody>
      </p:sp>
      <p:pic>
        <p:nvPicPr>
          <p:cNvPr id="6" name="Picture 5" descr="A diagram of a model test results&#10;&#10;Description automatically generated with low confidence">
            <a:extLst>
              <a:ext uri="{FF2B5EF4-FFF2-40B4-BE49-F238E27FC236}">
                <a16:creationId xmlns:a16="http://schemas.microsoft.com/office/drawing/2014/main" id="{C4E963F4-1FA6-C7DC-125C-1D35958F6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569" y="1380441"/>
            <a:ext cx="4792383" cy="3937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4B5504-5A0A-045F-B64B-8E3FB63E0559}"/>
              </a:ext>
            </a:extLst>
          </p:cNvPr>
          <p:cNvSpPr txBox="1"/>
          <p:nvPr/>
        </p:nvSpPr>
        <p:spPr>
          <a:xfrm>
            <a:off x="10502707" y="5078135"/>
            <a:ext cx="998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err="1"/>
              <a:t>Lingyan</a:t>
            </a:r>
            <a:r>
              <a:rPr lang="en-GB" sz="11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421715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7"/>
    </mc:Choice>
    <mc:Fallback xmlns="">
      <p:transition spd="slow" advTm="339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3"/>
    </mc:Choice>
    <mc:Fallback xmlns="">
      <p:transition spd="slow" advTm="2593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465</Words>
  <Application>Microsoft Office PowerPoint</Application>
  <PresentationFormat>Widescreen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Segoe UI Light</vt:lpstr>
      <vt:lpstr>Office Theme</vt:lpstr>
      <vt:lpstr>IMAGE SCENE CLASSIFICATION USING CONVOLUTIONAL NEURAL NETWORK  </vt:lpstr>
      <vt:lpstr>Project analysis slide 3</vt:lpstr>
      <vt:lpstr>Project analysis slide 3</vt:lpstr>
      <vt:lpstr>Project analysis slide 3</vt:lpstr>
      <vt:lpstr>Project analysis slide 3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2023-03-27T10:24:51Z</dcterms:created>
  <dcterms:modified xsi:type="dcterms:W3CDTF">2023-07-05T08:44:59Z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